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76" r:id="rId2"/>
    <p:sldId id="346" r:id="rId3"/>
    <p:sldId id="347" r:id="rId4"/>
    <p:sldId id="321" r:id="rId5"/>
    <p:sldId id="322" r:id="rId6"/>
    <p:sldId id="323" r:id="rId7"/>
    <p:sldId id="324" r:id="rId8"/>
    <p:sldId id="325" r:id="rId9"/>
    <p:sldId id="366" r:id="rId10"/>
    <p:sldId id="367" r:id="rId11"/>
    <p:sldId id="369" r:id="rId12"/>
    <p:sldId id="332" r:id="rId13"/>
    <p:sldId id="356" r:id="rId14"/>
    <p:sldId id="353" r:id="rId15"/>
    <p:sldId id="354" r:id="rId16"/>
    <p:sldId id="357" r:id="rId17"/>
    <p:sldId id="345" r:id="rId18"/>
    <p:sldId id="358" r:id="rId19"/>
    <p:sldId id="331" r:id="rId20"/>
    <p:sldId id="319" r:id="rId21"/>
    <p:sldId id="359" r:id="rId22"/>
    <p:sldId id="360" r:id="rId23"/>
    <p:sldId id="333" r:id="rId24"/>
    <p:sldId id="337" r:id="rId25"/>
    <p:sldId id="338" r:id="rId26"/>
    <p:sldId id="368" r:id="rId27"/>
    <p:sldId id="278" r:id="rId28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5" autoAdjust="0"/>
    <p:restoredTop sz="87600" autoAdjust="0"/>
  </p:normalViewPr>
  <p:slideViewPr>
    <p:cSldViewPr showGuides="1">
      <p:cViewPr varScale="1">
        <p:scale>
          <a:sx n="88" d="100"/>
          <a:sy n="88" d="100"/>
        </p:scale>
        <p:origin x="96" y="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388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2" y="0"/>
            <a:ext cx="3170583" cy="480388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 smtClean="0"/>
            </a:lvl1pPr>
          </a:lstStyle>
          <a:p>
            <a:pPr>
              <a:defRPr/>
            </a:pPr>
            <a:fld id="{8E277D99-D6F2-493D-AAA2-8C1885A8AF02}" type="datetimeFigureOut">
              <a:rPr lang="en-US"/>
              <a:pPr>
                <a:defRPr/>
              </a:pPr>
              <a:t>9/10/2019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173"/>
            <a:ext cx="3170583" cy="480388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19173"/>
            <a:ext cx="3170583" cy="480388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EBDAC17B-5007-4274-B417-CF19601AB1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9859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583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2962" y="0"/>
            <a:ext cx="3170583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83957FF5-C6EC-427C-9BC4-2492B3981EBD}" type="datetimeFigureOut">
              <a:rPr lang="en-US"/>
              <a:pPr>
                <a:defRPr/>
              </a:pPr>
              <a:t>9/10/2019</a:t>
            </a:fld>
            <a:endParaRPr lang="en-US" dirty="0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2183" y="4561226"/>
            <a:ext cx="5850835" cy="432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173"/>
            <a:ext cx="3170583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2962" y="9119173"/>
            <a:ext cx="3170583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0641ECA9-36DA-4A23-9B9D-FE32FFBB27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8022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41ECA9-36DA-4A23-9B9D-FE32FFBB27F0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0194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to ANR Atlas and click through some of the base map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2368F-B49C-44AA-BD51-9B75DFEE4B06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314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2368F-B49C-44AA-BD51-9B75DFEE4B0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6802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2368F-B49C-44AA-BD51-9B75DFEE4B0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405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 pre-made map of their school have students identify how to read the map</a:t>
            </a:r>
          </a:p>
          <a:p>
            <a:r>
              <a:rPr lang="en-US" dirty="0"/>
              <a:t>Have them find landmarks they recognize</a:t>
            </a:r>
          </a:p>
          <a:p>
            <a:r>
              <a:rPr lang="en-US" dirty="0"/>
              <a:t>Turn map to match the orientation of the classroom</a:t>
            </a:r>
          </a:p>
          <a:p>
            <a:r>
              <a:rPr lang="en-US" dirty="0"/>
              <a:t>Discuss scale, how much smaller the map is from real life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2368F-B49C-44AA-BD51-9B75DFEE4B0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4494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41ECA9-36DA-4A23-9B9D-FE32FFBB27F0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821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41ECA9-36DA-4A23-9B9D-FE32FFBB27F0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0408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back to handout – tell them that the Pre-Project Development and Desktop work have been done and they will be starting with a map</a:t>
            </a:r>
          </a:p>
          <a:p>
            <a:r>
              <a:rPr lang="en-US" dirty="0"/>
              <a:t>Go through Site Assessment Field work – what they will be looking for and drawing on the maps</a:t>
            </a:r>
          </a:p>
          <a:p>
            <a:r>
              <a:rPr lang="en-US" dirty="0"/>
              <a:t>Go out and do at least a portion of the site assessment</a:t>
            </a:r>
          </a:p>
          <a:p>
            <a:r>
              <a:rPr lang="en-US" dirty="0"/>
              <a:t>This could be helpful to have a grounds person at the school join in, but not necessary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2368F-B49C-44AA-BD51-9B75DFEE4B06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714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an example of a completed assessment.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2368F-B49C-44AA-BD51-9B75DFEE4B06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6670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Zoomed in completed assessment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2368F-B49C-44AA-BD51-9B75DFEE4B06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8991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goal is to identify locations where water is collected and concentrated or where dirty water is running off impervious surface.</a:t>
            </a:r>
          </a:p>
          <a:p>
            <a:r>
              <a:rPr lang="en-US" dirty="0"/>
              <a:t>Once identified we will want to consider ways to Slow, Spread, and Soak.  Next time we get together we will review specific ways to do that.</a:t>
            </a:r>
          </a:p>
          <a:p>
            <a:r>
              <a:rPr lang="en-US" dirty="0"/>
              <a:t>For now, just consider if there is space available where the problem exists to try to fix it at that location.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2368F-B49C-44AA-BD51-9B75DFEE4B06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671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2368F-B49C-44AA-BD51-9B75DFEE4B0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9269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an example of a design plan that shows treatment areas.  This will be something we work towards during our next working session.</a:t>
            </a:r>
          </a:p>
          <a:p>
            <a:r>
              <a:rPr lang="en-US" dirty="0"/>
              <a:t>I wanted you to see it so you can visualize why we are doing the mapping now.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2368F-B49C-44AA-BD51-9B75DFEE4B06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0684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Maps prepared ahead by engineers/teachers so there is something to use in the field for mapping these items.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2368F-B49C-44AA-BD51-9B75DFEE4B06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9980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older students, there is likely not enough time together for students to fully complete the site assessment.  If this is the case, then they will have some homework. </a:t>
            </a:r>
          </a:p>
          <a:p>
            <a:r>
              <a:rPr lang="en-US" dirty="0"/>
              <a:t>For elementary age this can be adjusted to a shorter site assessment all together.</a:t>
            </a:r>
          </a:p>
          <a:p>
            <a:r>
              <a:rPr lang="en-US" dirty="0"/>
              <a:t>This ties in the handout given in the AOTS background session.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2368F-B49C-44AA-BD51-9B75DFEE4B06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8492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2368F-B49C-44AA-BD51-9B75DFEE4B06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7099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2368F-B49C-44AA-BD51-9B75DFEE4B06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9029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2368F-B49C-44AA-BD51-9B75DFEE4B06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0291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2368F-B49C-44AA-BD51-9B75DFEE4B06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6670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2368F-B49C-44AA-BD51-9B75DFEE4B06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057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specific terms used to describe the engineering method may vary, but the concepts are the same.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2368F-B49C-44AA-BD51-9B75DFEE4B06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164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Define what the problem is. Ask questions. Specify goals for what you will solve.</a:t>
            </a:r>
          </a:p>
          <a:p>
            <a:r>
              <a:rPr lang="en-US" dirty="0"/>
              <a:t>We may be looking for where dirty water collects or where erosion is occurring.</a:t>
            </a:r>
          </a:p>
          <a:p>
            <a:r>
              <a:rPr lang="en-US" dirty="0"/>
              <a:t>This may apply to any type of problem.  Maybe there is flood issue. Maybe a road that always has traffic jams.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2368F-B49C-44AA-BD51-9B75DFEE4B06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658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Collect information that will help solve a problem.</a:t>
            </a:r>
          </a:p>
          <a:p>
            <a:r>
              <a:rPr lang="en-US" dirty="0"/>
              <a:t>How much water gets to a location.</a:t>
            </a:r>
          </a:p>
          <a:p>
            <a:r>
              <a:rPr lang="en-US" dirty="0"/>
              <a:t>Are there sensitive natural resources or utilities that need to be avoided.</a:t>
            </a:r>
          </a:p>
          <a:p>
            <a:r>
              <a:rPr lang="en-US" dirty="0"/>
              <a:t>What are the elevations, slopes, or other data we need.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2368F-B49C-44AA-BD51-9B75DFEE4B06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801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could be possible solutions?</a:t>
            </a:r>
          </a:p>
          <a:p>
            <a:r>
              <a:rPr lang="en-US" dirty="0"/>
              <a:t>For each solution how well does it meet our goals?</a:t>
            </a:r>
          </a:p>
          <a:p>
            <a:r>
              <a:rPr lang="en-US" dirty="0"/>
              <a:t>Goals could be the level of treatment, the reduction in flooding, and factor in cost or other constraints.</a:t>
            </a:r>
          </a:p>
          <a:p>
            <a:r>
              <a:rPr lang="en-US" dirty="0"/>
              <a:t>Choose a solution that seems to best meet project goals.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2368F-B49C-44AA-BD51-9B75DFEE4B0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885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Develop plans that show location, size, materials needed.</a:t>
            </a:r>
          </a:p>
          <a:p>
            <a:r>
              <a:rPr lang="en-US" dirty="0"/>
              <a:t>Show views from above, cross sections, profiles, and images that give specific details.</a:t>
            </a:r>
          </a:p>
          <a:p>
            <a:r>
              <a:rPr lang="en-US" dirty="0"/>
              <a:t>Test if the design meets the goals and constraints</a:t>
            </a:r>
          </a:p>
          <a:p>
            <a:r>
              <a:rPr lang="en-US" dirty="0"/>
              <a:t>Improve if needed – maybe even going back to earlier stages for more data collection or alternatives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2368F-B49C-44AA-BD51-9B75DFEE4B06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42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Exciting!</a:t>
            </a:r>
          </a:p>
          <a:p>
            <a:r>
              <a:rPr lang="en-US" dirty="0"/>
              <a:t>See the final product- your fix- put into action.</a:t>
            </a:r>
          </a:p>
          <a:p>
            <a:r>
              <a:rPr lang="en-US" dirty="0"/>
              <a:t>As engineers we usually oversee construction to make sure our designs are built correctly.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2368F-B49C-44AA-BD51-9B75DFEE4B06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240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all the steps</a:t>
            </a:r>
          </a:p>
          <a:p>
            <a:r>
              <a:rPr lang="en-US" dirty="0"/>
              <a:t>ask students how they might be able to do different parts</a:t>
            </a:r>
          </a:p>
          <a:p>
            <a:r>
              <a:rPr lang="en-US" dirty="0"/>
              <a:t>Identify which sections engineers may need to do for more complicated projects.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2368F-B49C-44AA-BD51-9B75DFEE4B06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2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62683-5B9D-4706-B113-CAC7DBCE0353}" type="datetimeFigureOut">
              <a:rPr lang="en-US"/>
              <a:pPr>
                <a:defRPr/>
              </a:pPr>
              <a:t>9/10/2019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A2E98-F8A4-4B62-8509-B7F42E80CE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110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3DFFE-7290-4C1D-826B-A3380FD228CF}" type="datetimeFigureOut">
              <a:rPr lang="en-US"/>
              <a:pPr>
                <a:defRPr/>
              </a:pPr>
              <a:t>9/10/2019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06731-FA83-4BEA-AAAB-D414D7D8B8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534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0254B-780D-4C54-863C-6964C44E6458}" type="datetimeFigureOut">
              <a:rPr lang="en-US"/>
              <a:pPr>
                <a:defRPr/>
              </a:pPr>
              <a:t>9/10/2019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4C3C2-2B1C-413B-99CA-B1112FF094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945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5394341"/>
      </p:ext>
    </p:extLst>
  </p:cSld>
  <p:clrMapOvr>
    <a:masterClrMapping/>
  </p:clrMapOvr>
  <p:transition spd="med" advClick="0" advTm="3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5394341"/>
      </p:ext>
    </p:extLst>
  </p:cSld>
  <p:clrMapOvr>
    <a:masterClrMapping/>
  </p:clrMapOvr>
  <p:transition spd="med" advClick="0" advTm="3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400" y="1295400"/>
            <a:ext cx="8077200" cy="4800600"/>
          </a:xfrm>
        </p:spPr>
        <p:txBody>
          <a:bodyPr>
            <a:normAutofit/>
          </a:bodyPr>
          <a:lstStyle>
            <a:lvl1pPr>
              <a:defRPr sz="2400" b="1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97645"/>
            <a:ext cx="9144000" cy="649224"/>
          </a:xfrm>
        </p:spPr>
        <p:txBody>
          <a:bodyPr>
            <a:noAutofit/>
          </a:bodyPr>
          <a:lstStyle>
            <a:lvl1pPr marL="400050" indent="0">
              <a:buNone/>
              <a:defRPr sz="3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3600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11823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96806-2EB5-4811-887C-ACA680EECF8E}" type="datetimeFigureOut">
              <a:rPr lang="en-US"/>
              <a:pPr>
                <a:defRPr/>
              </a:pPr>
              <a:t>9/10/2019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7FED3-89E9-498E-9018-A4146B375A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532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F19FF-1A2B-4113-92DC-3417C223D9E8}" type="datetimeFigureOut">
              <a:rPr lang="en-US"/>
              <a:pPr>
                <a:defRPr/>
              </a:pPr>
              <a:t>9/10/2019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49029-B809-4CB0-B7D2-A9A63E8246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248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D46E3-6F1B-46E2-8F0D-6B9E20151BA2}" type="datetimeFigureOut">
              <a:rPr lang="en-US"/>
              <a:pPr>
                <a:defRPr/>
              </a:pPr>
              <a:t>9/10/2019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A7B72-697A-4363-B550-E2BB0C20BA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92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CAEA5-83C9-4FE6-AFE4-2C9DF1985145}" type="datetimeFigureOut">
              <a:rPr lang="en-US"/>
              <a:pPr>
                <a:defRPr/>
              </a:pPr>
              <a:t>9/10/2019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E05FA-37BD-4673-9734-6DFC0ABB2E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642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8BB79-9514-45D4-8B81-54EB07EB6DFF}" type="datetimeFigureOut">
              <a:rPr lang="en-US"/>
              <a:pPr>
                <a:defRPr/>
              </a:pPr>
              <a:t>9/10/2019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D1E2C-90AF-4F41-9151-F96875AED8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042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C2183-DD05-4C74-8929-36A7E868B451}" type="datetimeFigureOut">
              <a:rPr lang="en-US"/>
              <a:pPr>
                <a:defRPr/>
              </a:pPr>
              <a:t>9/10/2019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FC0BC-D2F9-4850-9AD1-B4A369F430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086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E413F-7B36-4A4A-A313-7CBDA13C8993}" type="datetimeFigureOut">
              <a:rPr lang="en-US"/>
              <a:pPr>
                <a:defRPr/>
              </a:pPr>
              <a:t>9/10/2019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C8261-72B8-44DE-A7FE-192E956F00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470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24D52-EFA9-45DD-B31F-474FD6F2FDD9}" type="datetimeFigureOut">
              <a:rPr lang="en-US"/>
              <a:pPr>
                <a:defRPr/>
              </a:pPr>
              <a:t>9/10/2019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5CBED-6E86-4FA8-A8FC-50BB7D8436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405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16A8670-B5B8-4699-A751-60822E00FF08}" type="datetimeFigureOut">
              <a:rPr lang="en-US"/>
              <a:pPr>
                <a:defRPr/>
              </a:pPr>
              <a:t>9/10/2019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3D58A31-1EAE-4C37-B344-E6E65C4BED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  <p:sldLayoutId id="2147483660" r:id="rId12"/>
    <p:sldLayoutId id="2147483662" r:id="rId13"/>
    <p:sldLayoutId id="214748366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anrmaps.vermont.gov/websites/anra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T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867400"/>
            <a:ext cx="9144000" cy="609600"/>
          </a:xfrm>
          <a:prstGeom prst="rect">
            <a:avLst/>
          </a:prstGeom>
          <a:solidFill>
            <a:srgbClr val="0055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146" name="Text Box 7"/>
          <p:cNvSpPr txBox="1">
            <a:spLocks noChangeArrowheads="1"/>
          </p:cNvSpPr>
          <p:nvPr/>
        </p:nvSpPr>
        <p:spPr bwMode="auto">
          <a:xfrm>
            <a:off x="152400" y="6019800"/>
            <a:ext cx="899160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500" b="1" dirty="0">
                <a:solidFill>
                  <a:schemeClr val="bg1"/>
                </a:solidFill>
                <a:latin typeface="+mj-lt"/>
              </a:rPr>
              <a:t>Funded by the Lake Champlain Basin Program - L-2019-032 EO AOTS Project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1790700" y="4071938"/>
            <a:ext cx="0" cy="1795462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23"/>
          <p:cNvSpPr txBox="1">
            <a:spLocks noChangeArrowheads="1"/>
          </p:cNvSpPr>
          <p:nvPr/>
        </p:nvSpPr>
        <p:spPr bwMode="auto">
          <a:xfrm>
            <a:off x="0" y="3429000"/>
            <a:ext cx="9144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endParaRPr lang="en-US" sz="1400" dirty="0">
              <a:solidFill>
                <a:srgbClr val="005596"/>
              </a:solidFill>
              <a:latin typeface="Calibri" pitchFamily="34" charset="0"/>
            </a:endParaRPr>
          </a:p>
          <a:p>
            <a:pPr algn="ctr">
              <a:defRPr/>
            </a:pPr>
            <a:endParaRPr lang="en-US" sz="1400" dirty="0">
              <a:solidFill>
                <a:srgbClr val="005596"/>
              </a:solidFill>
              <a:latin typeface="Calibri" pitchFamily="34" charset="0"/>
            </a:endParaRPr>
          </a:p>
          <a:p>
            <a:pPr algn="ctr">
              <a:defRPr/>
            </a:pPr>
            <a:r>
              <a:rPr lang="en-US" sz="2400" dirty="0">
                <a:solidFill>
                  <a:srgbClr val="005596"/>
                </a:solidFill>
                <a:latin typeface="Calibri" pitchFamily="34" charset="0"/>
              </a:rPr>
              <a:t>Presented By: Jessica Louisos, MS, PE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752600" y="4333875"/>
            <a:ext cx="0" cy="1533525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0" y="1295400"/>
            <a:ext cx="91440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rgbClr val="005596"/>
                </a:solidFill>
                <a:effectLst>
                  <a:glow>
                    <a:schemeClr val="accent1"/>
                  </a:glow>
                </a:effectLst>
                <a:latin typeface="+mj-lt"/>
              </a:rPr>
              <a:t>Ahead of the Storm</a:t>
            </a:r>
          </a:p>
          <a:p>
            <a:pPr algn="ctr">
              <a:defRPr/>
            </a:pPr>
            <a:r>
              <a:rPr lang="en-US" sz="4400" dirty="0">
                <a:solidFill>
                  <a:srgbClr val="005596"/>
                </a:solidFill>
                <a:effectLst>
                  <a:glow>
                    <a:schemeClr val="accent1"/>
                  </a:glow>
                </a:effectLst>
                <a:latin typeface="+mj-lt"/>
              </a:rPr>
              <a:t>Education and Outreach</a:t>
            </a:r>
          </a:p>
          <a:p>
            <a:pPr algn="ctr">
              <a:defRPr/>
            </a:pPr>
            <a:r>
              <a:rPr lang="en-US" sz="4400" dirty="0">
                <a:solidFill>
                  <a:srgbClr val="005596"/>
                </a:solidFill>
                <a:effectLst>
                  <a:glow>
                    <a:schemeClr val="accent1"/>
                  </a:glow>
                </a:effectLst>
                <a:latin typeface="+mj-lt"/>
              </a:rPr>
              <a:t>Site Evaluation Process</a:t>
            </a: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-114299" y="4420674"/>
            <a:ext cx="9422467" cy="1456253"/>
            <a:chOff x="-75881" y="4039091"/>
            <a:chExt cx="9383369" cy="1457488"/>
          </a:xfrm>
        </p:grpSpPr>
        <p:pic>
          <p:nvPicPr>
            <p:cNvPr id="12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653346" y="4089138"/>
              <a:ext cx="1792755" cy="1351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58162" y="4050857"/>
              <a:ext cx="1857241" cy="13999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21213" y="4044917"/>
              <a:ext cx="1897095" cy="1424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75881" y="4039091"/>
              <a:ext cx="1859153" cy="1401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88113" y="4069072"/>
              <a:ext cx="1819375" cy="1371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0" name="Straight Connector 19"/>
            <p:cNvCxnSpPr/>
            <p:nvPr/>
          </p:nvCxnSpPr>
          <p:spPr>
            <a:xfrm flipV="1">
              <a:off x="37944" y="5487046"/>
              <a:ext cx="9106056" cy="9533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1" y="142983"/>
            <a:ext cx="1618438" cy="1618438"/>
          </a:xfrm>
          <a:prstGeom prst="rect">
            <a:avLst/>
          </a:prstGeom>
        </p:spPr>
      </p:pic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FDCF82FF-97E0-491B-BA68-9E002E1D648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50054"/>
            <a:ext cx="1058158" cy="1004160"/>
          </a:xfrm>
          <a:prstGeom prst="rect">
            <a:avLst/>
          </a:prstGeom>
        </p:spPr>
      </p:pic>
      <p:pic>
        <p:nvPicPr>
          <p:cNvPr id="23" name="Picture 22" descr="A close up of a book&#10;&#10;Description automatically generated">
            <a:extLst>
              <a:ext uri="{FF2B5EF4-FFF2-40B4-BE49-F238E27FC236}">
                <a16:creationId xmlns:a16="http://schemas.microsoft.com/office/drawing/2014/main" id="{26876B76-0EAB-4BB4-97CF-0E5521D935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377" y="387857"/>
            <a:ext cx="822684" cy="1004159"/>
          </a:xfrm>
          <a:prstGeom prst="rect">
            <a:avLst/>
          </a:prstGeom>
        </p:spPr>
      </p:pic>
      <p:pic>
        <p:nvPicPr>
          <p:cNvPr id="24" name="Picture 23" descr="A drawing of a face&#10;&#10;Description automatically generated">
            <a:extLst>
              <a:ext uri="{FF2B5EF4-FFF2-40B4-BE49-F238E27FC236}">
                <a16:creationId xmlns:a16="http://schemas.microsoft.com/office/drawing/2014/main" id="{A6BA3887-AD6B-4DF1-900F-4D275896306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43" y="515035"/>
            <a:ext cx="2663516" cy="63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34266"/>
      </p:ext>
    </p:extLst>
  </p:cSld>
  <p:clrMapOvr>
    <a:masterClrMapping/>
  </p:clrMapOvr>
  <p:transition advClick="0" advTm="5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-1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  </a:t>
            </a:r>
            <a:r>
              <a:rPr lang="en-US" sz="32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Mapping with ANR Atlas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133600" y="3200400"/>
            <a:ext cx="4465320" cy="2209800"/>
          </a:xfrm>
        </p:spPr>
        <p:txBody>
          <a:bodyPr>
            <a:normAutofit fontScale="92500" lnSpcReduction="10000"/>
          </a:bodyPr>
          <a:lstStyle/>
          <a:p>
            <a:r>
              <a:rPr lang="en-US" sz="4000" dirty="0"/>
              <a:t>Show some examples of </a:t>
            </a:r>
            <a:r>
              <a:rPr lang="en-US" sz="4000" dirty="0" err="1"/>
              <a:t>basemaps</a:t>
            </a:r>
            <a:r>
              <a:rPr lang="en-US" sz="4000" dirty="0"/>
              <a:t> and how to get them</a:t>
            </a:r>
          </a:p>
          <a:p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301AA-2F8A-48B8-912D-0FFFA2EB6839}"/>
              </a:ext>
            </a:extLst>
          </p:cNvPr>
          <p:cNvSpPr txBox="1"/>
          <p:nvPr/>
        </p:nvSpPr>
        <p:spPr>
          <a:xfrm>
            <a:off x="762000" y="1447800"/>
            <a:ext cx="5257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Floodplains, River Corridor, Wetlands:</a:t>
            </a:r>
          </a:p>
          <a:p>
            <a:r>
              <a:rPr lang="en-US" dirty="0"/>
              <a:t> </a:t>
            </a:r>
            <a:r>
              <a:rPr lang="en-US" dirty="0">
                <a:hlinkClick r:id="rId3"/>
              </a:rPr>
              <a:t>http://anrmaps.vermont.gov/websites/anra/</a:t>
            </a:r>
            <a:endParaRPr lang="en-US" dirty="0"/>
          </a:p>
          <a:p>
            <a:endParaRPr lang="en-US" dirty="0"/>
          </a:p>
          <a:p>
            <a:r>
              <a:rPr lang="en-US" dirty="0"/>
              <a:t>Precipitation:</a:t>
            </a:r>
          </a:p>
          <a:p>
            <a:r>
              <a:rPr lang="en-US" dirty="0"/>
              <a:t>http://precip.eas.cornell.edu/</a:t>
            </a:r>
          </a:p>
        </p:txBody>
      </p:sp>
      <p:pic>
        <p:nvPicPr>
          <p:cNvPr id="6" name="Picture 5" descr="A drawing of a face&#10;&#10;Description automatically generated">
            <a:extLst>
              <a:ext uri="{FF2B5EF4-FFF2-40B4-BE49-F238E27FC236}">
                <a16:creationId xmlns:a16="http://schemas.microsoft.com/office/drawing/2014/main" id="{87C42FFC-08C5-4A4D-B1DD-FFA5945014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776" y="6369638"/>
            <a:ext cx="1529424" cy="362465"/>
          </a:xfrm>
          <a:prstGeom prst="rect">
            <a:avLst/>
          </a:prstGeom>
        </p:spPr>
      </p:pic>
      <p:pic>
        <p:nvPicPr>
          <p:cNvPr id="8" name="Picture 7" descr="A close up of a book&#10;&#10;Description automatically generated">
            <a:extLst>
              <a:ext uri="{FF2B5EF4-FFF2-40B4-BE49-F238E27FC236}">
                <a16:creationId xmlns:a16="http://schemas.microsoft.com/office/drawing/2014/main" id="{E670D21A-B230-49E6-A81A-9BBCE499D5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096000"/>
            <a:ext cx="554800" cy="67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142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-1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  </a:t>
            </a:r>
            <a:r>
              <a:rPr lang="en-US" sz="32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Ahead of the Storm – McCabe’s Brook Watershed</a:t>
            </a:r>
          </a:p>
        </p:txBody>
      </p:sp>
      <p:pic>
        <p:nvPicPr>
          <p:cNvPr id="7" name="Picture 2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1320" y="6369239"/>
            <a:ext cx="2152967" cy="41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076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71718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-1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  Site Assessment – Desktop Work - Homework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6400"/>
            <a:ext cx="6477000" cy="4191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1582" y="1277340"/>
            <a:ext cx="2590801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Aerial Photograph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Topography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Soils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Wetlands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Property Lines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River Corridor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Fluvial Erosion Hazard Zone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FEMA Floodplains, Floodway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Stormwater Permit?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 descr="A drawing of a face&#10;&#10;Description automatically generated">
            <a:extLst>
              <a:ext uri="{FF2B5EF4-FFF2-40B4-BE49-F238E27FC236}">
                <a16:creationId xmlns:a16="http://schemas.microsoft.com/office/drawing/2014/main" id="{4626C781-7032-4955-A0B0-54A7F35CF2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776" y="6369638"/>
            <a:ext cx="1529424" cy="362465"/>
          </a:xfrm>
          <a:prstGeom prst="rect">
            <a:avLst/>
          </a:prstGeom>
        </p:spPr>
      </p:pic>
      <p:pic>
        <p:nvPicPr>
          <p:cNvPr id="8" name="Picture 7" descr="A close up of a book&#10;&#10;Description automatically generated">
            <a:extLst>
              <a:ext uri="{FF2B5EF4-FFF2-40B4-BE49-F238E27FC236}">
                <a16:creationId xmlns:a16="http://schemas.microsoft.com/office/drawing/2014/main" id="{EEFCFC68-CBB2-4C1E-9FCC-BE9825CF66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096000"/>
            <a:ext cx="554800" cy="67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8203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-1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  </a:t>
            </a:r>
            <a:r>
              <a:rPr lang="en-US" sz="32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Map Exercise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334576" y="2667000"/>
            <a:ext cx="4465320" cy="2209800"/>
          </a:xfrm>
        </p:spPr>
        <p:txBody>
          <a:bodyPr>
            <a:normAutofit/>
          </a:bodyPr>
          <a:lstStyle/>
          <a:p>
            <a:r>
              <a:rPr lang="en-US" sz="4000" dirty="0"/>
              <a:t>Scale</a:t>
            </a:r>
          </a:p>
          <a:p>
            <a:r>
              <a:rPr lang="en-US" sz="4000" dirty="0" err="1"/>
              <a:t>Basemapping</a:t>
            </a:r>
            <a:endParaRPr lang="en-US" sz="4000" dirty="0"/>
          </a:p>
          <a:p>
            <a:r>
              <a:rPr lang="en-US" sz="4000" dirty="0"/>
              <a:t>Orientation</a:t>
            </a:r>
          </a:p>
          <a:p>
            <a:endParaRPr lang="en-US" sz="4000" dirty="0"/>
          </a:p>
        </p:txBody>
      </p:sp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4C37B827-EE76-4377-ACF9-1241B04591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776" y="6369638"/>
            <a:ext cx="1529424" cy="362465"/>
          </a:xfrm>
          <a:prstGeom prst="rect">
            <a:avLst/>
          </a:prstGeom>
        </p:spPr>
      </p:pic>
      <p:pic>
        <p:nvPicPr>
          <p:cNvPr id="6" name="Picture 5" descr="A close up of a book&#10;&#10;Description automatically generated">
            <a:extLst>
              <a:ext uri="{FF2B5EF4-FFF2-40B4-BE49-F238E27FC236}">
                <a16:creationId xmlns:a16="http://schemas.microsoft.com/office/drawing/2014/main" id="{158FF4C3-54C6-4456-91DF-9B11CB2FEF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096000"/>
            <a:ext cx="554800" cy="67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488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0" y="38179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5" name="Text Box 23"/>
          <p:cNvSpPr txBox="1">
            <a:spLocks noChangeArrowheads="1"/>
          </p:cNvSpPr>
          <p:nvPr/>
        </p:nvSpPr>
        <p:spPr bwMode="auto">
          <a:xfrm>
            <a:off x="-1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  Problem Identification – Point Source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19200"/>
            <a:ext cx="708660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63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0" y="38179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5" name="Text Box 23"/>
          <p:cNvSpPr txBox="1">
            <a:spLocks noChangeArrowheads="1"/>
          </p:cNvSpPr>
          <p:nvPr/>
        </p:nvSpPr>
        <p:spPr bwMode="auto">
          <a:xfrm>
            <a:off x="-1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  Problem Identification – Non-Point Source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90600"/>
            <a:ext cx="7391400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64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-1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  </a:t>
            </a:r>
            <a:r>
              <a:rPr lang="en-US" sz="32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Site Assessment – Fieldwork 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334576" y="2667000"/>
            <a:ext cx="4465320" cy="2209800"/>
          </a:xfrm>
        </p:spPr>
        <p:txBody>
          <a:bodyPr>
            <a:normAutofit/>
          </a:bodyPr>
          <a:lstStyle/>
          <a:p>
            <a:r>
              <a:rPr lang="en-US" sz="4000" dirty="0"/>
              <a:t>Review handout</a:t>
            </a:r>
          </a:p>
          <a:p>
            <a:endParaRPr lang="en-US" sz="4000" dirty="0"/>
          </a:p>
        </p:txBody>
      </p:sp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0EC1EC79-C07E-4D6A-87C8-23271A76D0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776" y="6369638"/>
            <a:ext cx="1529424" cy="362465"/>
          </a:xfrm>
          <a:prstGeom prst="rect">
            <a:avLst/>
          </a:prstGeom>
        </p:spPr>
      </p:pic>
      <p:pic>
        <p:nvPicPr>
          <p:cNvPr id="6" name="Picture 5" descr="A close up of a book&#10;&#10;Description automatically generated">
            <a:extLst>
              <a:ext uri="{FF2B5EF4-FFF2-40B4-BE49-F238E27FC236}">
                <a16:creationId xmlns:a16="http://schemas.microsoft.com/office/drawing/2014/main" id="{C39E5D8E-FF9C-4AD1-9238-CE3A985DF0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096000"/>
            <a:ext cx="554800" cy="67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7707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-1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  Site Assessment - Example</a:t>
            </a:r>
          </a:p>
        </p:txBody>
      </p:sp>
      <p:pic>
        <p:nvPicPr>
          <p:cNvPr id="7" name="Picture 2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1320" y="6369239"/>
            <a:ext cx="2152967" cy="41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41294"/>
            <a:ext cx="9143998" cy="591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9232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-1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  Site Assessment - Example</a:t>
            </a:r>
          </a:p>
        </p:txBody>
      </p:sp>
      <p:pic>
        <p:nvPicPr>
          <p:cNvPr id="7" name="Picture 2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1320" y="6369239"/>
            <a:ext cx="2152967" cy="41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41294"/>
            <a:ext cx="9143998" cy="591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4715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-1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  </a:t>
            </a:r>
            <a:r>
              <a:rPr lang="en-US" sz="32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Ahead of the Storm - Optimal Conservation Practices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334576" y="2667000"/>
            <a:ext cx="4465320" cy="2209800"/>
          </a:xfrm>
        </p:spPr>
        <p:txBody>
          <a:bodyPr>
            <a:normAutofit/>
          </a:bodyPr>
          <a:lstStyle/>
          <a:p>
            <a:r>
              <a:rPr lang="en-US" sz="4000" dirty="0"/>
              <a:t>SLOW IT DOWN</a:t>
            </a:r>
          </a:p>
          <a:p>
            <a:r>
              <a:rPr lang="en-US" sz="4000" dirty="0"/>
              <a:t>SPREAD IT OUT</a:t>
            </a:r>
          </a:p>
          <a:p>
            <a:r>
              <a:rPr lang="en-US" sz="4000" dirty="0"/>
              <a:t>SOAK IT 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9200" y="1398216"/>
            <a:ext cx="1871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3 S’s….</a:t>
            </a:r>
          </a:p>
        </p:txBody>
      </p:sp>
      <p:pic>
        <p:nvPicPr>
          <p:cNvPr id="6" name="Picture 5" descr="A drawing of a face&#10;&#10;Description automatically generated">
            <a:extLst>
              <a:ext uri="{FF2B5EF4-FFF2-40B4-BE49-F238E27FC236}">
                <a16:creationId xmlns:a16="http://schemas.microsoft.com/office/drawing/2014/main" id="{D6C62D56-94BC-4F58-8E39-A96446CC1B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776" y="6369638"/>
            <a:ext cx="1529424" cy="362465"/>
          </a:xfrm>
          <a:prstGeom prst="rect">
            <a:avLst/>
          </a:prstGeom>
        </p:spPr>
      </p:pic>
      <p:pic>
        <p:nvPicPr>
          <p:cNvPr id="8" name="Picture 7" descr="A close up of a book&#10;&#10;Description automatically generated">
            <a:extLst>
              <a:ext uri="{FF2B5EF4-FFF2-40B4-BE49-F238E27FC236}">
                <a16:creationId xmlns:a16="http://schemas.microsoft.com/office/drawing/2014/main" id="{6FD5AE28-2A3E-46ED-8487-0E35ACD63C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096000"/>
            <a:ext cx="554800" cy="67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1333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-1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  Overview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5121" y="1143000"/>
            <a:ext cx="6721536" cy="648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Learn about: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Engineering Method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Developing Stormwater Treatment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Site assessment technique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+mn-lt"/>
              </a:rPr>
              <a:t>Basemapping</a:t>
            </a:r>
            <a:endParaRPr lang="en-US" sz="2800" dirty="0">
              <a:latin typeface="+mn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Data Collection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Complete: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Site assessment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Identify problem areas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Design concept level Optimal Conservation Practices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5873" r="16666" b="1587"/>
          <a:stretch/>
        </p:blipFill>
        <p:spPr>
          <a:xfrm>
            <a:off x="6946657" y="3411854"/>
            <a:ext cx="2133600" cy="19812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287" y="956192"/>
            <a:ext cx="1955113" cy="1955113"/>
          </a:xfrm>
          <a:prstGeom prst="rect">
            <a:avLst/>
          </a:prstGeom>
        </p:spPr>
      </p:pic>
      <p:pic>
        <p:nvPicPr>
          <p:cNvPr id="9" name="Picture 8" descr="A drawing of a face&#10;&#10;Description automatically generated">
            <a:extLst>
              <a:ext uri="{FF2B5EF4-FFF2-40B4-BE49-F238E27FC236}">
                <a16:creationId xmlns:a16="http://schemas.microsoft.com/office/drawing/2014/main" id="{E8991D2D-448D-4392-A88A-7CDB9B40FA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776" y="6369638"/>
            <a:ext cx="1529424" cy="362465"/>
          </a:xfrm>
          <a:prstGeom prst="rect">
            <a:avLst/>
          </a:prstGeom>
        </p:spPr>
      </p:pic>
      <p:pic>
        <p:nvPicPr>
          <p:cNvPr id="10" name="Picture 9" descr="A close up of a book&#10;&#10;Description automatically generated">
            <a:extLst>
              <a:ext uri="{FF2B5EF4-FFF2-40B4-BE49-F238E27FC236}">
                <a16:creationId xmlns:a16="http://schemas.microsoft.com/office/drawing/2014/main" id="{BF4E3C7D-C640-4ECF-8B34-0BF845F32F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096000"/>
            <a:ext cx="554800" cy="67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7155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-1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  Design Plans - Layout</a:t>
            </a:r>
          </a:p>
        </p:txBody>
      </p:sp>
      <p:pic>
        <p:nvPicPr>
          <p:cNvPr id="7" name="Picture 2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1320" y="6369239"/>
            <a:ext cx="2152967" cy="41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1294"/>
            <a:ext cx="9144000" cy="591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76436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-1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  </a:t>
            </a:r>
            <a:r>
              <a:rPr lang="en-US" sz="32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Site Assessment Activity – Today’s Goals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914400" y="1600200"/>
            <a:ext cx="7239000" cy="4191000"/>
          </a:xfrm>
        </p:spPr>
        <p:txBody>
          <a:bodyPr>
            <a:normAutofit fontScale="77500" lnSpcReduction="20000"/>
          </a:bodyPr>
          <a:lstStyle/>
          <a:p>
            <a:r>
              <a:rPr lang="en-US" sz="4000" dirty="0"/>
              <a:t>Orientation to maps</a:t>
            </a:r>
          </a:p>
          <a:p>
            <a:r>
              <a:rPr lang="en-US" sz="4000" dirty="0"/>
              <a:t>Begin mapping flow paths</a:t>
            </a:r>
          </a:p>
          <a:p>
            <a:r>
              <a:rPr lang="en-US" sz="4000" dirty="0"/>
              <a:t>Identify problem areas</a:t>
            </a:r>
          </a:p>
          <a:p>
            <a:r>
              <a:rPr lang="en-US" sz="4000" dirty="0"/>
              <a:t>Start to identify the subwatersheds</a:t>
            </a:r>
          </a:p>
          <a:p>
            <a:pPr lvl="1"/>
            <a:r>
              <a:rPr lang="en-US" sz="4000" dirty="0"/>
              <a:t>Point Source</a:t>
            </a:r>
          </a:p>
          <a:p>
            <a:pPr lvl="1"/>
            <a:r>
              <a:rPr lang="en-US" sz="4000" dirty="0"/>
              <a:t>Non-Point Source</a:t>
            </a:r>
          </a:p>
          <a:p>
            <a:r>
              <a:rPr lang="en-US" sz="4000" dirty="0"/>
              <a:t>Review Site Assessment Goals in Field</a:t>
            </a:r>
          </a:p>
          <a:p>
            <a:r>
              <a:rPr lang="en-US" sz="4000" dirty="0"/>
              <a:t>Answer questions</a:t>
            </a:r>
          </a:p>
        </p:txBody>
      </p:sp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FC156231-3B51-418D-94A9-6C5DE7D26B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776" y="6369638"/>
            <a:ext cx="1529424" cy="362465"/>
          </a:xfrm>
          <a:prstGeom prst="rect">
            <a:avLst/>
          </a:prstGeom>
        </p:spPr>
      </p:pic>
      <p:pic>
        <p:nvPicPr>
          <p:cNvPr id="6" name="Picture 5" descr="A close up of a book&#10;&#10;Description automatically generated">
            <a:extLst>
              <a:ext uri="{FF2B5EF4-FFF2-40B4-BE49-F238E27FC236}">
                <a16:creationId xmlns:a16="http://schemas.microsoft.com/office/drawing/2014/main" id="{6FC84FFD-BB5B-43EF-BC1D-81FDF344BB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096000"/>
            <a:ext cx="554800" cy="67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3985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-1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  </a:t>
            </a:r>
            <a:r>
              <a:rPr lang="en-US" sz="32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Homework – Before next visit together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914400" y="1295400"/>
            <a:ext cx="7239000" cy="4769039"/>
          </a:xfrm>
        </p:spPr>
        <p:txBody>
          <a:bodyPr>
            <a:normAutofit fontScale="77500" lnSpcReduction="20000"/>
          </a:bodyPr>
          <a:lstStyle/>
          <a:p>
            <a:r>
              <a:rPr lang="en-US" sz="4000" dirty="0"/>
              <a:t>Finish site assessment</a:t>
            </a:r>
          </a:p>
          <a:p>
            <a:pPr lvl="1"/>
            <a:r>
              <a:rPr lang="en-US" sz="4000" dirty="0"/>
              <a:t>Flow path lines</a:t>
            </a:r>
          </a:p>
          <a:p>
            <a:pPr lvl="1"/>
            <a:r>
              <a:rPr lang="en-US" sz="4000" dirty="0"/>
              <a:t>Erosion areas</a:t>
            </a:r>
          </a:p>
          <a:p>
            <a:pPr lvl="1"/>
            <a:r>
              <a:rPr lang="en-US" sz="4000" dirty="0"/>
              <a:t>Existing stormwater infrastructure</a:t>
            </a:r>
          </a:p>
          <a:p>
            <a:pPr lvl="1"/>
            <a:r>
              <a:rPr lang="en-US" sz="4000" dirty="0"/>
              <a:t>Notes on impervious and </a:t>
            </a:r>
            <a:r>
              <a:rPr lang="en-US" sz="4000" dirty="0" err="1"/>
              <a:t>landuse</a:t>
            </a:r>
            <a:endParaRPr lang="en-US" sz="4000" dirty="0"/>
          </a:p>
          <a:p>
            <a:pPr lvl="1"/>
            <a:r>
              <a:rPr lang="en-US" sz="4000" dirty="0"/>
              <a:t>Think about constraints</a:t>
            </a:r>
          </a:p>
          <a:p>
            <a:r>
              <a:rPr lang="en-US" sz="4000" dirty="0"/>
              <a:t>Identify problem areas to discuss next time</a:t>
            </a:r>
          </a:p>
          <a:p>
            <a:r>
              <a:rPr lang="en-US" sz="4000" dirty="0"/>
              <a:t>Review Optimal Conservation Practices Design Principles Handout</a:t>
            </a:r>
          </a:p>
        </p:txBody>
      </p:sp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DD0EBCBA-9B9C-4D7B-8793-E85FCF517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776" y="6369638"/>
            <a:ext cx="1529424" cy="362465"/>
          </a:xfrm>
          <a:prstGeom prst="rect">
            <a:avLst/>
          </a:prstGeom>
        </p:spPr>
      </p:pic>
      <p:pic>
        <p:nvPicPr>
          <p:cNvPr id="6" name="Picture 5" descr="A close up of a book&#10;&#10;Description automatically generated">
            <a:extLst>
              <a:ext uri="{FF2B5EF4-FFF2-40B4-BE49-F238E27FC236}">
                <a16:creationId xmlns:a16="http://schemas.microsoft.com/office/drawing/2014/main" id="{20ED8B69-936F-4720-A874-2B8E69BD2C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096000"/>
            <a:ext cx="554800" cy="67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93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-1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  Site Assessment – Learn from Landowner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8" y="2911592"/>
            <a:ext cx="5181600" cy="38702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55" y="990600"/>
            <a:ext cx="4637087" cy="3477815"/>
          </a:xfrm>
          <a:prstGeom prst="rect">
            <a:avLst/>
          </a:prstGeom>
        </p:spPr>
      </p:pic>
      <p:pic>
        <p:nvPicPr>
          <p:cNvPr id="6" name="Picture 5" descr="A drawing of a face&#10;&#10;Description automatically generated">
            <a:extLst>
              <a:ext uri="{FF2B5EF4-FFF2-40B4-BE49-F238E27FC236}">
                <a16:creationId xmlns:a16="http://schemas.microsoft.com/office/drawing/2014/main" id="{EF879A71-2C4A-4614-88A5-F43D8705A0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776" y="6369638"/>
            <a:ext cx="1529424" cy="362465"/>
          </a:xfrm>
          <a:prstGeom prst="rect">
            <a:avLst/>
          </a:prstGeom>
        </p:spPr>
      </p:pic>
      <p:pic>
        <p:nvPicPr>
          <p:cNvPr id="8" name="Picture 7" descr="A close up of a book&#10;&#10;Description automatically generated">
            <a:extLst>
              <a:ext uri="{FF2B5EF4-FFF2-40B4-BE49-F238E27FC236}">
                <a16:creationId xmlns:a16="http://schemas.microsoft.com/office/drawing/2014/main" id="{0A958B65-B094-428B-917E-F90880CB88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096000"/>
            <a:ext cx="554800" cy="67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6807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-1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  Site Assessment – Request Additional Data</a:t>
            </a:r>
          </a:p>
        </p:txBody>
      </p:sp>
      <p:pic>
        <p:nvPicPr>
          <p:cNvPr id="7" name="Picture 2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1320" y="6369239"/>
            <a:ext cx="2152967" cy="41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12690" r="9167" b="10356"/>
          <a:stretch/>
        </p:blipFill>
        <p:spPr>
          <a:xfrm>
            <a:off x="533400" y="914400"/>
            <a:ext cx="8077200" cy="55530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5867400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General Permit No. 3-9010</a:t>
            </a:r>
          </a:p>
        </p:txBody>
      </p:sp>
    </p:spTree>
    <p:extLst>
      <p:ext uri="{BB962C8B-B14F-4D97-AF65-F5344CB8AC3E}">
        <p14:creationId xmlns:p14="http://schemas.microsoft.com/office/powerpoint/2010/main" val="195730503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-1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  Site Assessment – Summarize Assessment</a:t>
            </a:r>
          </a:p>
        </p:txBody>
      </p:sp>
      <p:pic>
        <p:nvPicPr>
          <p:cNvPr id="7" name="Picture 2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1320" y="6369239"/>
            <a:ext cx="2152967" cy="41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1131"/>
            <a:ext cx="4516223" cy="58445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863492"/>
            <a:ext cx="4657552" cy="602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4913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-1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  Design Plans - Watershed Map</a:t>
            </a:r>
          </a:p>
        </p:txBody>
      </p:sp>
      <p:pic>
        <p:nvPicPr>
          <p:cNvPr id="7" name="Picture 2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1320" y="6369239"/>
            <a:ext cx="2152967" cy="41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41294"/>
            <a:ext cx="9143998" cy="591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64903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-1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  Design Plans - Existing Conditions</a:t>
            </a:r>
          </a:p>
        </p:txBody>
      </p:sp>
      <p:pic>
        <p:nvPicPr>
          <p:cNvPr id="7" name="Picture 2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1320" y="6369239"/>
            <a:ext cx="2152967" cy="41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1294"/>
            <a:ext cx="9144000" cy="591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59865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-1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  The Engineering Method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5120" y="1143000"/>
            <a:ext cx="8766479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Steps engineers follow to solve a problem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Iterative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+mn-lt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15B66D-3E55-4827-9500-FC3530121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220159"/>
            <a:ext cx="4561205" cy="4191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11B142-B3C8-494C-AA38-EA658CCB56E7}"/>
              </a:ext>
            </a:extLst>
          </p:cNvPr>
          <p:cNvSpPr txBox="1"/>
          <p:nvPr/>
        </p:nvSpPr>
        <p:spPr>
          <a:xfrm>
            <a:off x="152400" y="6553200"/>
            <a:ext cx="20617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Image from teachengineering.org</a:t>
            </a:r>
          </a:p>
        </p:txBody>
      </p:sp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53B8E3D-36D4-40E1-9FC1-F9F69684F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610" y="2438401"/>
            <a:ext cx="3287689" cy="3856040"/>
          </a:xfrm>
          <a:prstGeom prst="rect">
            <a:avLst/>
          </a:prstGeom>
        </p:spPr>
      </p:pic>
      <p:pic>
        <p:nvPicPr>
          <p:cNvPr id="8" name="Picture 7" descr="A drawing of a face&#10;&#10;Description automatically generated">
            <a:extLst>
              <a:ext uri="{FF2B5EF4-FFF2-40B4-BE49-F238E27FC236}">
                <a16:creationId xmlns:a16="http://schemas.microsoft.com/office/drawing/2014/main" id="{00263E3E-BD75-4E0B-BCB9-7AA8E3A628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776" y="6369638"/>
            <a:ext cx="1529424" cy="362465"/>
          </a:xfrm>
          <a:prstGeom prst="rect">
            <a:avLst/>
          </a:prstGeom>
        </p:spPr>
      </p:pic>
      <p:pic>
        <p:nvPicPr>
          <p:cNvPr id="11" name="Picture 10" descr="A close up of a book&#10;&#10;Description automatically generated">
            <a:extLst>
              <a:ext uri="{FF2B5EF4-FFF2-40B4-BE49-F238E27FC236}">
                <a16:creationId xmlns:a16="http://schemas.microsoft.com/office/drawing/2014/main" id="{FC6EC4D8-3F2F-4483-8EDB-302F2D6CDA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096000"/>
            <a:ext cx="554800" cy="67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62139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-1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Identify Problem – Ask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540189"/>
            <a:ext cx="5105400" cy="3829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75" y="1676400"/>
            <a:ext cx="5055075" cy="3791306"/>
          </a:xfrm>
          <a:prstGeom prst="rect">
            <a:avLst/>
          </a:prstGeom>
        </p:spPr>
      </p:pic>
      <p:pic>
        <p:nvPicPr>
          <p:cNvPr id="6" name="Picture 5" descr="A drawing of a face&#10;&#10;Description automatically generated">
            <a:extLst>
              <a:ext uri="{FF2B5EF4-FFF2-40B4-BE49-F238E27FC236}">
                <a16:creationId xmlns:a16="http://schemas.microsoft.com/office/drawing/2014/main" id="{F65ED500-8AA4-49AD-877E-D53A522454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776" y="6369638"/>
            <a:ext cx="1529424" cy="362465"/>
          </a:xfrm>
          <a:prstGeom prst="rect">
            <a:avLst/>
          </a:prstGeom>
        </p:spPr>
      </p:pic>
      <p:pic>
        <p:nvPicPr>
          <p:cNvPr id="8" name="Picture 7" descr="A close up of a book&#10;&#10;Description automatically generated">
            <a:extLst>
              <a:ext uri="{FF2B5EF4-FFF2-40B4-BE49-F238E27FC236}">
                <a16:creationId xmlns:a16="http://schemas.microsoft.com/office/drawing/2014/main" id="{98693E80-66E8-474F-9138-1A5840BA7A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096000"/>
            <a:ext cx="554800" cy="67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7851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-1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  Data Collection – Research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87512"/>
            <a:ext cx="4562474" cy="34218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14"/>
          <a:stretch/>
        </p:blipFill>
        <p:spPr>
          <a:xfrm>
            <a:off x="76200" y="1905000"/>
            <a:ext cx="4270825" cy="4311839"/>
          </a:xfrm>
          <a:prstGeom prst="rect">
            <a:avLst/>
          </a:prstGeom>
        </p:spPr>
      </p:pic>
      <p:pic>
        <p:nvPicPr>
          <p:cNvPr id="6" name="Picture 5" descr="A drawing of a face&#10;&#10;Description automatically generated">
            <a:extLst>
              <a:ext uri="{FF2B5EF4-FFF2-40B4-BE49-F238E27FC236}">
                <a16:creationId xmlns:a16="http://schemas.microsoft.com/office/drawing/2014/main" id="{3FC18123-720F-48C0-9E7C-814CCFDAA9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776" y="6369638"/>
            <a:ext cx="1529424" cy="362465"/>
          </a:xfrm>
          <a:prstGeom prst="rect">
            <a:avLst/>
          </a:prstGeom>
        </p:spPr>
      </p:pic>
      <p:pic>
        <p:nvPicPr>
          <p:cNvPr id="8" name="Picture 7" descr="A close up of a book&#10;&#10;Description automatically generated">
            <a:extLst>
              <a:ext uri="{FF2B5EF4-FFF2-40B4-BE49-F238E27FC236}">
                <a16:creationId xmlns:a16="http://schemas.microsoft.com/office/drawing/2014/main" id="{7D31C470-A013-4691-8795-433327DF5F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096000"/>
            <a:ext cx="554800" cy="67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78476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-1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Alternatives Analysis – Imagine and Plan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17526"/>
          <a:stretch/>
        </p:blipFill>
        <p:spPr>
          <a:xfrm>
            <a:off x="152400" y="1066801"/>
            <a:ext cx="8653126" cy="52578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597237"/>
            <a:ext cx="4114800" cy="31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A drawing of a face&#10;&#10;Description automatically generated">
            <a:extLst>
              <a:ext uri="{FF2B5EF4-FFF2-40B4-BE49-F238E27FC236}">
                <a16:creationId xmlns:a16="http://schemas.microsoft.com/office/drawing/2014/main" id="{C4547C58-CA57-429A-B5BC-FAEE7B2A51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776" y="6369638"/>
            <a:ext cx="1529424" cy="362465"/>
          </a:xfrm>
          <a:prstGeom prst="rect">
            <a:avLst/>
          </a:prstGeom>
        </p:spPr>
      </p:pic>
      <p:pic>
        <p:nvPicPr>
          <p:cNvPr id="9" name="Picture 8" descr="A close up of a book&#10;&#10;Description automatically generated">
            <a:extLst>
              <a:ext uri="{FF2B5EF4-FFF2-40B4-BE49-F238E27FC236}">
                <a16:creationId xmlns:a16="http://schemas.microsoft.com/office/drawing/2014/main" id="{275647A6-330F-46C4-B65F-1E6B2146E2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096000"/>
            <a:ext cx="554800" cy="67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0856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-1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Design - Create / Test / Improve</a:t>
            </a:r>
          </a:p>
        </p:txBody>
      </p:sp>
      <p:pic>
        <p:nvPicPr>
          <p:cNvPr id="7" name="Picture 2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1320" y="6369239"/>
            <a:ext cx="2152967" cy="41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13" y="926513"/>
            <a:ext cx="9144000" cy="591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899657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-1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Implementation - Construction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440" y="1371631"/>
            <a:ext cx="3384901" cy="45132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823" y="1752599"/>
            <a:ext cx="5509645" cy="4132233"/>
          </a:xfrm>
          <a:prstGeom prst="rect">
            <a:avLst/>
          </a:prstGeom>
        </p:spPr>
      </p:pic>
      <p:pic>
        <p:nvPicPr>
          <p:cNvPr id="6" name="Picture 5" descr="A drawing of a face&#10;&#10;Description automatically generated">
            <a:extLst>
              <a:ext uri="{FF2B5EF4-FFF2-40B4-BE49-F238E27FC236}">
                <a16:creationId xmlns:a16="http://schemas.microsoft.com/office/drawing/2014/main" id="{09CADBBF-7586-4E2C-B7BF-5FFD0396F2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776" y="6369638"/>
            <a:ext cx="1529424" cy="362465"/>
          </a:xfrm>
          <a:prstGeom prst="rect">
            <a:avLst/>
          </a:prstGeom>
        </p:spPr>
      </p:pic>
      <p:pic>
        <p:nvPicPr>
          <p:cNvPr id="8" name="Picture 7" descr="A close up of a book&#10;&#10;Description automatically generated">
            <a:extLst>
              <a:ext uri="{FF2B5EF4-FFF2-40B4-BE49-F238E27FC236}">
                <a16:creationId xmlns:a16="http://schemas.microsoft.com/office/drawing/2014/main" id="{D31AA33D-75EE-4FDF-BF39-3110A623FE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096000"/>
            <a:ext cx="554800" cy="67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8750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-1" y="191869"/>
            <a:ext cx="9134475" cy="646331"/>
          </a:xfrm>
          <a:prstGeom prst="rect">
            <a:avLst/>
          </a:prstGeom>
          <a:solidFill>
            <a:srgbClr val="005596"/>
          </a:solidFill>
          <a:ln w="19050">
            <a:solidFill>
              <a:srgbClr val="0055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  </a:t>
            </a:r>
            <a:r>
              <a:rPr lang="en-US" sz="3200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1270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Calibri" pitchFamily="34" charset="0"/>
              </a:rPr>
              <a:t>Design Process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334576" y="2667000"/>
            <a:ext cx="4465320" cy="2209800"/>
          </a:xfrm>
        </p:spPr>
        <p:txBody>
          <a:bodyPr>
            <a:normAutofit/>
          </a:bodyPr>
          <a:lstStyle/>
          <a:p>
            <a:r>
              <a:rPr lang="en-US" sz="4000" dirty="0"/>
              <a:t>See Handout</a:t>
            </a:r>
          </a:p>
          <a:p>
            <a:endParaRPr lang="en-US" sz="4000" dirty="0"/>
          </a:p>
        </p:txBody>
      </p:sp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C5F278B-7642-497F-A94A-D9BD12F7AB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776" y="6369638"/>
            <a:ext cx="1529424" cy="362465"/>
          </a:xfrm>
          <a:prstGeom prst="rect">
            <a:avLst/>
          </a:prstGeom>
        </p:spPr>
      </p:pic>
      <p:pic>
        <p:nvPicPr>
          <p:cNvPr id="6" name="Picture 5" descr="A close up of a book&#10;&#10;Description automatically generated">
            <a:extLst>
              <a:ext uri="{FF2B5EF4-FFF2-40B4-BE49-F238E27FC236}">
                <a16:creationId xmlns:a16="http://schemas.microsoft.com/office/drawing/2014/main" id="{4173B3CB-DFA2-4200-8808-CA9D87D709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096000"/>
            <a:ext cx="554800" cy="67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52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</TotalTime>
  <Words>1007</Words>
  <Application>Microsoft Office PowerPoint</Application>
  <PresentationFormat>On-screen Show (4:3)</PresentationFormat>
  <Paragraphs>158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LaPlatte River Watershed Stormwater Infrastructure Study</dc:title>
  <dc:creator>Roy Schiff</dc:creator>
  <cp:lastModifiedBy>Jessica Louisos</cp:lastModifiedBy>
  <cp:revision>99</cp:revision>
  <cp:lastPrinted>2016-09-21T03:06:35Z</cp:lastPrinted>
  <dcterms:created xsi:type="dcterms:W3CDTF">2010-06-02T14:48:48Z</dcterms:created>
  <dcterms:modified xsi:type="dcterms:W3CDTF">2019-09-10T17:56:35Z</dcterms:modified>
</cp:coreProperties>
</file>